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85" r:id="rId6"/>
    <p:sldId id="315" r:id="rId7"/>
    <p:sldId id="309" r:id="rId8"/>
    <p:sldId id="308" r:id="rId9"/>
    <p:sldId id="313" r:id="rId10"/>
    <p:sldId id="314" r:id="rId11"/>
    <p:sldId id="325" r:id="rId12"/>
    <p:sldId id="311" r:id="rId13"/>
    <p:sldId id="322" r:id="rId14"/>
    <p:sldId id="317" r:id="rId15"/>
    <p:sldId id="318" r:id="rId16"/>
    <p:sldId id="324" r:id="rId17"/>
    <p:sldId id="320" r:id="rId18"/>
    <p:sldId id="323" r:id="rId19"/>
    <p:sldId id="319" r:id="rId20"/>
    <p:sldId id="321"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099"/>
    <a:srgbClr val="6F8E30"/>
    <a:srgbClr val="4A7EBB"/>
    <a:srgbClr val="71B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48DDD-FC92-40D7-8B78-C5CB329DB688}" v="18" dt="2019-12-29T10:29:01.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83170" autoAdjust="0"/>
  </p:normalViewPr>
  <p:slideViewPr>
    <p:cSldViewPr>
      <p:cViewPr varScale="1">
        <p:scale>
          <a:sx n="73" d="100"/>
          <a:sy n="73" d="100"/>
        </p:scale>
        <p:origin x="989"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olf van Doorn" userId="cda9a751-f9d9-48d9-85f1-4c4a258d8da3" providerId="ADAL" clId="{94C48DDD-FC92-40D7-8B78-C5CB329DB688}"/>
    <pc:docChg chg="modSld sldOrd">
      <pc:chgData name="Ingolf van Doorn" userId="cda9a751-f9d9-48d9-85f1-4c4a258d8da3" providerId="ADAL" clId="{94C48DDD-FC92-40D7-8B78-C5CB329DB688}" dt="2019-12-29T10:29:01.155" v="0"/>
      <pc:docMkLst>
        <pc:docMk/>
      </pc:docMkLst>
      <pc:sldChg chg="ord">
        <pc:chgData name="Ingolf van Doorn" userId="cda9a751-f9d9-48d9-85f1-4c4a258d8da3" providerId="ADAL" clId="{94C48DDD-FC92-40D7-8B78-C5CB329DB688}" dt="2019-12-29T10:29:01.155" v="0"/>
        <pc:sldMkLst>
          <pc:docMk/>
          <pc:sldMk cId="722702657" sldId="317"/>
        </pc:sldMkLst>
      </pc:sldChg>
    </pc:docChg>
  </pc:docChgLst>
  <pc:docChgLst>
    <pc:chgData name="Ingolf van Doorn" userId="cda9a751-f9d9-48d9-85f1-4c4a258d8da3" providerId="ADAL" clId="{D04F11CF-D410-4F8C-A65F-56EFA9BCF063}"/>
    <pc:docChg chg="undo custSel addSld delSld modSld sldOrd">
      <pc:chgData name="Ingolf van Doorn" userId="cda9a751-f9d9-48d9-85f1-4c4a258d8da3" providerId="ADAL" clId="{D04F11CF-D410-4F8C-A65F-56EFA9BCF063}" dt="2019-12-29T10:28:08.369" v="675"/>
      <pc:docMkLst>
        <pc:docMk/>
      </pc:docMkLst>
      <pc:sldChg chg="add del">
        <pc:chgData name="Ingolf van Doorn" userId="cda9a751-f9d9-48d9-85f1-4c4a258d8da3" providerId="ADAL" clId="{D04F11CF-D410-4F8C-A65F-56EFA9BCF063}" dt="2019-12-29T09:55:32.994" v="1" actId="2696"/>
        <pc:sldMkLst>
          <pc:docMk/>
          <pc:sldMk cId="4240300181" sldId="256"/>
        </pc:sldMkLst>
      </pc:sldChg>
      <pc:sldChg chg="modSp modNotesTx">
        <pc:chgData name="Ingolf van Doorn" userId="cda9a751-f9d9-48d9-85f1-4c4a258d8da3" providerId="ADAL" clId="{D04F11CF-D410-4F8C-A65F-56EFA9BCF063}" dt="2019-12-29T10:05:16.744" v="179" actId="20577"/>
        <pc:sldMkLst>
          <pc:docMk/>
          <pc:sldMk cId="2196085884" sldId="313"/>
        </pc:sldMkLst>
        <pc:spChg chg="mod">
          <ac:chgData name="Ingolf van Doorn" userId="cda9a751-f9d9-48d9-85f1-4c4a258d8da3" providerId="ADAL" clId="{D04F11CF-D410-4F8C-A65F-56EFA9BCF063}" dt="2019-12-29T10:05:16.744" v="179" actId="20577"/>
          <ac:spMkLst>
            <pc:docMk/>
            <pc:sldMk cId="2196085884" sldId="313"/>
            <ac:spMk id="3" creationId="{00000000-0000-0000-0000-000000000000}"/>
          </ac:spMkLst>
        </pc:spChg>
      </pc:sldChg>
      <pc:sldChg chg="modSp">
        <pc:chgData name="Ingolf van Doorn" userId="cda9a751-f9d9-48d9-85f1-4c4a258d8da3" providerId="ADAL" clId="{D04F11CF-D410-4F8C-A65F-56EFA9BCF063}" dt="2019-12-29T10:05:08.006" v="169" actId="20577"/>
        <pc:sldMkLst>
          <pc:docMk/>
          <pc:sldMk cId="3821019661" sldId="314"/>
        </pc:sldMkLst>
        <pc:spChg chg="mod">
          <ac:chgData name="Ingolf van Doorn" userId="cda9a751-f9d9-48d9-85f1-4c4a258d8da3" providerId="ADAL" clId="{D04F11CF-D410-4F8C-A65F-56EFA9BCF063}" dt="2019-12-29T10:05:08.006" v="169" actId="20577"/>
          <ac:spMkLst>
            <pc:docMk/>
            <pc:sldMk cId="3821019661" sldId="314"/>
            <ac:spMk id="3" creationId="{00000000-0000-0000-0000-000000000000}"/>
          </ac:spMkLst>
        </pc:spChg>
      </pc:sldChg>
      <pc:sldChg chg="del">
        <pc:chgData name="Ingolf van Doorn" userId="cda9a751-f9d9-48d9-85f1-4c4a258d8da3" providerId="ADAL" clId="{D04F11CF-D410-4F8C-A65F-56EFA9BCF063}" dt="2019-12-29T09:55:41.030" v="2" actId="2696"/>
        <pc:sldMkLst>
          <pc:docMk/>
          <pc:sldMk cId="3728196193" sldId="316"/>
        </pc:sldMkLst>
      </pc:sldChg>
      <pc:sldChg chg="ord">
        <pc:chgData name="Ingolf van Doorn" userId="cda9a751-f9d9-48d9-85f1-4c4a258d8da3" providerId="ADAL" clId="{D04F11CF-D410-4F8C-A65F-56EFA9BCF063}" dt="2019-12-29T10:28:08.369" v="675"/>
        <pc:sldMkLst>
          <pc:docMk/>
          <pc:sldMk cId="722702657" sldId="317"/>
        </pc:sldMkLst>
      </pc:sldChg>
      <pc:sldChg chg="ord">
        <pc:chgData name="Ingolf van Doorn" userId="cda9a751-f9d9-48d9-85f1-4c4a258d8da3" providerId="ADAL" clId="{D04F11CF-D410-4F8C-A65F-56EFA9BCF063}" dt="2019-12-29T09:57:19.948" v="32"/>
        <pc:sldMkLst>
          <pc:docMk/>
          <pc:sldMk cId="659960586" sldId="318"/>
        </pc:sldMkLst>
      </pc:sldChg>
      <pc:sldChg chg="addSp delSp modSp add">
        <pc:chgData name="Ingolf van Doorn" userId="cda9a751-f9d9-48d9-85f1-4c4a258d8da3" providerId="ADAL" clId="{D04F11CF-D410-4F8C-A65F-56EFA9BCF063}" dt="2019-12-29T09:56:34.546" v="31" actId="20577"/>
        <pc:sldMkLst>
          <pc:docMk/>
          <pc:sldMk cId="894374460" sldId="319"/>
        </pc:sldMkLst>
        <pc:spChg chg="mod">
          <ac:chgData name="Ingolf van Doorn" userId="cda9a751-f9d9-48d9-85f1-4c4a258d8da3" providerId="ADAL" clId="{D04F11CF-D410-4F8C-A65F-56EFA9BCF063}" dt="2019-12-29T09:56:34.546" v="31" actId="20577"/>
          <ac:spMkLst>
            <pc:docMk/>
            <pc:sldMk cId="894374460" sldId="319"/>
            <ac:spMk id="2" creationId="{6A856856-4E35-4E70-9696-A8349D3565D3}"/>
          </ac:spMkLst>
        </pc:spChg>
        <pc:spChg chg="del">
          <ac:chgData name="Ingolf van Doorn" userId="cda9a751-f9d9-48d9-85f1-4c4a258d8da3" providerId="ADAL" clId="{D04F11CF-D410-4F8C-A65F-56EFA9BCF063}" dt="2019-12-29T09:56:15.678" v="4"/>
          <ac:spMkLst>
            <pc:docMk/>
            <pc:sldMk cId="894374460" sldId="319"/>
            <ac:spMk id="3" creationId="{5043D1E3-D281-406C-AD5F-CB5EECDA6F54}"/>
          </ac:spMkLst>
        </pc:spChg>
        <pc:picChg chg="add mod">
          <ac:chgData name="Ingolf van Doorn" userId="cda9a751-f9d9-48d9-85f1-4c4a258d8da3" providerId="ADAL" clId="{D04F11CF-D410-4F8C-A65F-56EFA9BCF063}" dt="2019-12-29T09:56:24.302" v="7" actId="1076"/>
          <ac:picMkLst>
            <pc:docMk/>
            <pc:sldMk cId="894374460" sldId="319"/>
            <ac:picMk id="4" creationId="{7024051B-2B34-4A0A-A828-F043B6C54944}"/>
          </ac:picMkLst>
        </pc:picChg>
      </pc:sldChg>
      <pc:sldChg chg="addSp delSp modSp add ord">
        <pc:chgData name="Ingolf van Doorn" userId="cda9a751-f9d9-48d9-85f1-4c4a258d8da3" providerId="ADAL" clId="{D04F11CF-D410-4F8C-A65F-56EFA9BCF063}" dt="2019-12-29T10:09:13.180" v="271" actId="20577"/>
        <pc:sldMkLst>
          <pc:docMk/>
          <pc:sldMk cId="516663390" sldId="320"/>
        </pc:sldMkLst>
        <pc:spChg chg="mod">
          <ac:chgData name="Ingolf van Doorn" userId="cda9a751-f9d9-48d9-85f1-4c4a258d8da3" providerId="ADAL" clId="{D04F11CF-D410-4F8C-A65F-56EFA9BCF063}" dt="2019-12-29T10:09:13.180" v="271" actId="20577"/>
          <ac:spMkLst>
            <pc:docMk/>
            <pc:sldMk cId="516663390" sldId="320"/>
            <ac:spMk id="2" creationId="{CC20D616-E38E-4A2E-B0F6-395E188F8831}"/>
          </ac:spMkLst>
        </pc:spChg>
        <pc:spChg chg="del">
          <ac:chgData name="Ingolf van Doorn" userId="cda9a751-f9d9-48d9-85f1-4c4a258d8da3" providerId="ADAL" clId="{D04F11CF-D410-4F8C-A65F-56EFA9BCF063}" dt="2019-12-29T10:07:56.212" v="244"/>
          <ac:spMkLst>
            <pc:docMk/>
            <pc:sldMk cId="516663390" sldId="320"/>
            <ac:spMk id="3" creationId="{4840E2C0-E780-47BD-818A-E78E862E79C1}"/>
          </ac:spMkLst>
        </pc:spChg>
        <pc:picChg chg="add mod">
          <ac:chgData name="Ingolf van Doorn" userId="cda9a751-f9d9-48d9-85f1-4c4a258d8da3" providerId="ADAL" clId="{D04F11CF-D410-4F8C-A65F-56EFA9BCF063}" dt="2019-12-29T10:08:06.355" v="247" actId="14100"/>
          <ac:picMkLst>
            <pc:docMk/>
            <pc:sldMk cId="516663390" sldId="320"/>
            <ac:picMk id="4" creationId="{D9E39496-AD8D-4FCA-B611-17D65670C340}"/>
          </ac:picMkLst>
        </pc:picChg>
      </pc:sldChg>
      <pc:sldChg chg="add del">
        <pc:chgData name="Ingolf van Doorn" userId="cda9a751-f9d9-48d9-85f1-4c4a258d8da3" providerId="ADAL" clId="{D04F11CF-D410-4F8C-A65F-56EFA9BCF063}" dt="2019-12-29T10:05:29.541" v="181" actId="2696"/>
        <pc:sldMkLst>
          <pc:docMk/>
          <pc:sldMk cId="2301319351" sldId="320"/>
        </pc:sldMkLst>
      </pc:sldChg>
      <pc:sldChg chg="addSp modSp add ord modAnim modNotesTx">
        <pc:chgData name="Ingolf van Doorn" userId="cda9a751-f9d9-48d9-85f1-4c4a258d8da3" providerId="ADAL" clId="{D04F11CF-D410-4F8C-A65F-56EFA9BCF063}" dt="2019-12-29T10:28:00.491" v="674"/>
        <pc:sldMkLst>
          <pc:docMk/>
          <pc:sldMk cId="3473935698" sldId="321"/>
        </pc:sldMkLst>
        <pc:spChg chg="mod">
          <ac:chgData name="Ingolf van Doorn" userId="cda9a751-f9d9-48d9-85f1-4c4a258d8da3" providerId="ADAL" clId="{D04F11CF-D410-4F8C-A65F-56EFA9BCF063}" dt="2019-12-29T10:14:06.791" v="291" actId="20577"/>
          <ac:spMkLst>
            <pc:docMk/>
            <pc:sldMk cId="3473935698" sldId="321"/>
            <ac:spMk id="2" creationId="{3D4A8F03-F127-45FD-A09A-3B8582D75327}"/>
          </ac:spMkLst>
        </pc:spChg>
        <pc:spChg chg="mod">
          <ac:chgData name="Ingolf van Doorn" userId="cda9a751-f9d9-48d9-85f1-4c4a258d8da3" providerId="ADAL" clId="{D04F11CF-D410-4F8C-A65F-56EFA9BCF063}" dt="2019-12-29T10:27:40.070" v="671" actId="6549"/>
          <ac:spMkLst>
            <pc:docMk/>
            <pc:sldMk cId="3473935698" sldId="321"/>
            <ac:spMk id="3" creationId="{AAB6D629-DB2F-4B9F-B1AA-118615C9A545}"/>
          </ac:spMkLst>
        </pc:spChg>
        <pc:picChg chg="add mod">
          <ac:chgData name="Ingolf van Doorn" userId="cda9a751-f9d9-48d9-85f1-4c4a258d8da3" providerId="ADAL" clId="{D04F11CF-D410-4F8C-A65F-56EFA9BCF063}" dt="2019-12-29T10:25:57.380" v="666" actId="1076"/>
          <ac:picMkLst>
            <pc:docMk/>
            <pc:sldMk cId="3473935698" sldId="321"/>
            <ac:picMk id="4" creationId="{3D454235-838E-4931-A299-DA37C22388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564C7-6A2E-4558-BC48-E46792A34DC7}" type="datetimeFigureOut">
              <a:rPr lang="nl-NL" smtClean="0"/>
              <a:t>15-1-2020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CA8F5-E7AA-4091-BAD1-A20CAEE891FF}" type="slidenum">
              <a:rPr lang="nl-NL" smtClean="0"/>
              <a:t>‹nr.›</a:t>
            </a:fld>
            <a:endParaRPr lang="nl-NL"/>
          </a:p>
        </p:txBody>
      </p:sp>
    </p:spTree>
    <p:extLst>
      <p:ext uri="{BB962C8B-B14F-4D97-AF65-F5344CB8AC3E}">
        <p14:creationId xmlns:p14="http://schemas.microsoft.com/office/powerpoint/2010/main" val="51606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r>
              <a:rPr lang="nl-NL" dirty="0"/>
              <a:t>Grote Helicon </a:t>
            </a:r>
            <a:r>
              <a:rPr lang="nl-NL" dirty="0" err="1"/>
              <a:t>Toetsvragen</a:t>
            </a:r>
            <a:r>
              <a:rPr lang="nl-NL" dirty="0"/>
              <a:t> Analyse Spel</a:t>
            </a:r>
          </a:p>
        </p:txBody>
      </p:sp>
      <p:sp>
        <p:nvSpPr>
          <p:cNvPr id="4" name="Tijdelijke aanduiding voor dianummer 3"/>
          <p:cNvSpPr>
            <a:spLocks noGrp="1"/>
          </p:cNvSpPr>
          <p:nvPr>
            <p:ph type="sldNum" sz="quarter" idx="10"/>
          </p:nvPr>
        </p:nvSpPr>
        <p:spPr/>
        <p:txBody>
          <a:bodyPr/>
          <a:lstStyle/>
          <a:p>
            <a:fld id="{CED4CA01-8A3D-45EE-AE3B-2970A827CD23}" type="slidenum">
              <a:rPr lang="nl-NL" smtClean="0"/>
              <a:t>2</a:t>
            </a:fld>
            <a:endParaRPr lang="nl-NL"/>
          </a:p>
        </p:txBody>
      </p:sp>
    </p:spTree>
    <p:extLst>
      <p:ext uri="{BB962C8B-B14F-4D97-AF65-F5344CB8AC3E}">
        <p14:creationId xmlns:p14="http://schemas.microsoft.com/office/powerpoint/2010/main" val="127119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 pijl is een feedbackloop. </a:t>
            </a:r>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5</a:t>
            </a:fld>
            <a:endParaRPr lang="nl-NL"/>
          </a:p>
        </p:txBody>
      </p:sp>
    </p:spTree>
    <p:extLst>
      <p:ext uri="{BB962C8B-B14F-4D97-AF65-F5344CB8AC3E}">
        <p14:creationId xmlns:p14="http://schemas.microsoft.com/office/powerpoint/2010/main" val="40529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Afval = voedsel (en mag dus niet giftig zijn) en de rest moet in de technologische kringloop hergebruikt kunnen worden. </a:t>
            </a:r>
          </a:p>
          <a:p>
            <a:r>
              <a:rPr lang="nl-NL" dirty="0"/>
              <a:t>4. Laat altijd een positieve voetdruk achter.. het afvalwater zou b.v. schoner moeten zijn dan het water waarop geloosd wordt.</a:t>
            </a:r>
            <a:br>
              <a:rPr lang="nl-NL" dirty="0"/>
            </a:br>
            <a:r>
              <a:rPr lang="nl-NL" dirty="0"/>
              <a:t>5.</a:t>
            </a:r>
            <a:r>
              <a:rPr lang="nl-NL" baseline="0" dirty="0"/>
              <a:t> </a:t>
            </a:r>
            <a:r>
              <a:rPr lang="nl-NL" dirty="0"/>
              <a:t>bouw huizen als bomen en steden als bossen.</a:t>
            </a:r>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6</a:t>
            </a:fld>
            <a:endParaRPr lang="nl-NL"/>
          </a:p>
        </p:txBody>
      </p:sp>
    </p:spTree>
    <p:extLst>
      <p:ext uri="{BB962C8B-B14F-4D97-AF65-F5344CB8AC3E}">
        <p14:creationId xmlns:p14="http://schemas.microsoft.com/office/powerpoint/2010/main" val="387067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Volgende week dinsdag is hier tijd voor gereserveerd</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12</a:t>
            </a:fld>
            <a:endParaRPr lang="nl-NL"/>
          </a:p>
        </p:txBody>
      </p:sp>
    </p:spTree>
    <p:extLst>
      <p:ext uri="{BB962C8B-B14F-4D97-AF65-F5344CB8AC3E}">
        <p14:creationId xmlns:p14="http://schemas.microsoft.com/office/powerpoint/2010/main" val="359444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611 producten</a:t>
            </a:r>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17</a:t>
            </a:fld>
            <a:endParaRPr lang="nl-NL"/>
          </a:p>
        </p:txBody>
      </p:sp>
    </p:spTree>
    <p:extLst>
      <p:ext uri="{BB962C8B-B14F-4D97-AF65-F5344CB8AC3E}">
        <p14:creationId xmlns:p14="http://schemas.microsoft.com/office/powerpoint/2010/main" val="145393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15-1-2020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15-1-2020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15-1-2020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15-1-2020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2c-centre.com/ho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5IAkZD1X0iA" TargetMode="External"/><Relationship Id="rId2" Type="http://schemas.openxmlformats.org/officeDocument/2006/relationships/hyperlink" Target="https://youtu.be/S2iqjIY4oZo" TargetMode="External"/><Relationship Id="rId1" Type="http://schemas.openxmlformats.org/officeDocument/2006/relationships/slideLayout" Target="../slideLayouts/slideLayout2.xml"/><Relationship Id="rId4" Type="http://schemas.openxmlformats.org/officeDocument/2006/relationships/hyperlink" Target="https://youtu.be/Ht_Q3N_Abp4"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S2iqjIY4oZ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https://www.youtube.com/embed/5IAkZD1X0i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Ht_Q3N_Abp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2c-centre.com/ho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eJkAhMDOQd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36"/>
            <a:ext cx="12192000"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3719736" y="1988840"/>
            <a:ext cx="4304576" cy="707886"/>
          </a:xfrm>
          <a:prstGeom prst="rect">
            <a:avLst/>
          </a:prstGeom>
        </p:spPr>
        <p:txBody>
          <a:bodyPr wrap="none">
            <a:spAutoFit/>
          </a:bodyPr>
          <a:lstStyle/>
          <a:p>
            <a:r>
              <a:rPr lang="nl-NL" sz="4000" dirty="0"/>
              <a:t>Circulaire Economie</a:t>
            </a:r>
          </a:p>
        </p:txBody>
      </p:sp>
    </p:spTree>
    <p:extLst>
      <p:ext uri="{BB962C8B-B14F-4D97-AF65-F5344CB8AC3E}">
        <p14:creationId xmlns:p14="http://schemas.microsoft.com/office/powerpoint/2010/main" val="424030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C2C wereldwijd	</a:t>
            </a:r>
            <a:r>
              <a:rPr lang="nl-NL" dirty="0" smtClean="0"/>
              <a:t>/ Verdieping</a:t>
            </a:r>
            <a:endParaRPr lang="nl-NL" dirty="0"/>
          </a:p>
        </p:txBody>
      </p:sp>
      <p:sp>
        <p:nvSpPr>
          <p:cNvPr id="3" name="Tijdelijke aanduiding voor inhoud 2"/>
          <p:cNvSpPr>
            <a:spLocks noGrp="1"/>
          </p:cNvSpPr>
          <p:nvPr>
            <p:ph idx="1"/>
          </p:nvPr>
        </p:nvSpPr>
        <p:spPr>
          <a:xfrm>
            <a:off x="2423592" y="989811"/>
            <a:ext cx="8846773" cy="4929411"/>
          </a:xfrm>
        </p:spPr>
        <p:txBody>
          <a:bodyPr/>
          <a:lstStyle/>
          <a:p>
            <a:pPr marL="0" indent="0">
              <a:buNone/>
            </a:pPr>
            <a:r>
              <a:rPr lang="nl-NL" dirty="0" smtClean="0"/>
              <a:t>C2C is een wereldwijd </a:t>
            </a:r>
            <a:r>
              <a:rPr lang="nl-NL" dirty="0" smtClean="0"/>
              <a:t>kenmerk. </a:t>
            </a:r>
            <a:endParaRPr lang="nl-NL" dirty="0" smtClean="0"/>
          </a:p>
          <a:p>
            <a:pPr marL="0" indent="0">
              <a:buNone/>
            </a:pPr>
            <a:r>
              <a:rPr lang="nl-NL" dirty="0" smtClean="0"/>
              <a:t>Veel bedrijven sluiten zich aan</a:t>
            </a:r>
            <a:r>
              <a:rPr lang="nl-NL" dirty="0" smtClean="0"/>
              <a:t>.</a:t>
            </a:r>
            <a:br>
              <a:rPr lang="nl-NL" dirty="0" smtClean="0"/>
            </a:br>
            <a:endParaRPr lang="nl-NL" dirty="0" smtClean="0"/>
          </a:p>
          <a:p>
            <a:pPr marL="0" indent="0">
              <a:buNone/>
            </a:pPr>
            <a:r>
              <a:rPr lang="nl-NL" dirty="0">
                <a:hlinkClick r:id="rId2"/>
              </a:rPr>
              <a:t>http://www.c2c-centre.com/home</a:t>
            </a:r>
            <a:endParaRPr lang="nl-NL" dirty="0"/>
          </a:p>
          <a:p>
            <a:pPr marL="0" indent="0">
              <a:buNone/>
            </a:pPr>
            <a:endParaRPr lang="nl-NL" dirty="0" smtClean="0"/>
          </a:p>
          <a:p>
            <a:pPr marL="0" indent="0">
              <a:buNone/>
            </a:pPr>
            <a:endParaRPr lang="nl-NL" dirty="0" smtClean="0"/>
          </a:p>
          <a:p>
            <a:pPr marL="0" indent="0">
              <a:buNone/>
            </a:pPr>
            <a:endParaRPr lang="nl-NL" dirty="0"/>
          </a:p>
        </p:txBody>
      </p:sp>
      <p:pic>
        <p:nvPicPr>
          <p:cNvPr id="4" name="Afbeelding 3"/>
          <p:cNvPicPr>
            <a:picLocks noChangeAspect="1"/>
          </p:cNvPicPr>
          <p:nvPr/>
        </p:nvPicPr>
        <p:blipFill>
          <a:blip r:embed="rId3"/>
          <a:stretch>
            <a:fillRect/>
          </a:stretch>
        </p:blipFill>
        <p:spPr>
          <a:xfrm>
            <a:off x="2063552" y="3151163"/>
            <a:ext cx="7921869" cy="3706837"/>
          </a:xfrm>
          <a:prstGeom prst="rect">
            <a:avLst/>
          </a:prstGeom>
        </p:spPr>
      </p:pic>
      <p:sp>
        <p:nvSpPr>
          <p:cNvPr id="5" name="Rechthoek 4"/>
          <p:cNvSpPr/>
          <p:nvPr/>
        </p:nvSpPr>
        <p:spPr>
          <a:xfrm rot="20568745">
            <a:off x="7920625" y="2008494"/>
            <a:ext cx="4129592" cy="646331"/>
          </a:xfrm>
          <a:prstGeom prst="rect">
            <a:avLst/>
          </a:prstGeom>
        </p:spPr>
        <p:txBody>
          <a:bodyPr wrap="none">
            <a:spAutoFit/>
          </a:bodyPr>
          <a:lstStyle/>
          <a:p>
            <a:r>
              <a:rPr lang="nl-NL" sz="3600" b="1" dirty="0">
                <a:solidFill>
                  <a:srgbClr val="FF0000"/>
                </a:solidFill>
              </a:rPr>
              <a:t>Bekijk de </a:t>
            </a:r>
            <a:r>
              <a:rPr lang="nl-NL" sz="3600" b="1" dirty="0" smtClean="0">
                <a:solidFill>
                  <a:srgbClr val="FF0000"/>
                </a:solidFill>
              </a:rPr>
              <a:t>projecten !</a:t>
            </a:r>
            <a:endParaRPr lang="nl-NL" sz="3600" b="1" dirty="0">
              <a:solidFill>
                <a:srgbClr val="FF0000"/>
              </a:solidFill>
            </a:endParaRPr>
          </a:p>
        </p:txBody>
      </p:sp>
    </p:spTree>
    <p:extLst>
      <p:ext uri="{BB962C8B-B14F-4D97-AF65-F5344CB8AC3E}">
        <p14:creationId xmlns:p14="http://schemas.microsoft.com/office/powerpoint/2010/main" val="96735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Filmtips (</a:t>
            </a:r>
            <a:r>
              <a:rPr lang="nl-NL" dirty="0" smtClean="0"/>
              <a:t>documentaires)</a:t>
            </a:r>
            <a:endParaRPr lang="nl-NL" dirty="0"/>
          </a:p>
        </p:txBody>
      </p:sp>
      <p:sp>
        <p:nvSpPr>
          <p:cNvPr id="3" name="Tijdelijke aanduiding voor inhoud 2"/>
          <p:cNvSpPr>
            <a:spLocks noGrp="1"/>
          </p:cNvSpPr>
          <p:nvPr>
            <p:ph idx="1"/>
          </p:nvPr>
        </p:nvSpPr>
        <p:spPr/>
        <p:txBody>
          <a:bodyPr/>
          <a:lstStyle/>
          <a:p>
            <a:pPr marL="0" indent="0">
              <a:buNone/>
            </a:pPr>
            <a:r>
              <a:rPr lang="nl-NL" dirty="0"/>
              <a:t>Afval = voeding deel 1 en </a:t>
            </a:r>
            <a:r>
              <a:rPr lang="nl-NL" dirty="0" smtClean="0"/>
              <a:t>2  (</a:t>
            </a:r>
            <a:r>
              <a:rPr lang="nl-NL" dirty="0" err="1" smtClean="0"/>
              <a:t>VPRO’s</a:t>
            </a:r>
            <a:r>
              <a:rPr lang="nl-NL" dirty="0" smtClean="0"/>
              <a:t> Tegenlicht</a:t>
            </a:r>
            <a:r>
              <a:rPr lang="nl-NL" dirty="0" smtClean="0"/>
              <a:t>)</a:t>
            </a:r>
          </a:p>
          <a:p>
            <a:pPr marL="0" indent="0">
              <a:buNone/>
            </a:pPr>
            <a:endParaRPr lang="nl-NL" dirty="0" smtClean="0"/>
          </a:p>
          <a:p>
            <a:pPr marL="0" indent="0">
              <a:buNone/>
            </a:pPr>
            <a:r>
              <a:rPr lang="nl-NL" dirty="0" smtClean="0"/>
              <a:t>Kantoorgebouw </a:t>
            </a:r>
            <a:r>
              <a:rPr lang="nl-NL" dirty="0" err="1" smtClean="0"/>
              <a:t>Liander</a:t>
            </a:r>
            <a:r>
              <a:rPr lang="nl-NL" dirty="0" smtClean="0"/>
              <a:t> </a:t>
            </a:r>
            <a:r>
              <a:rPr lang="nl-NL" dirty="0" smtClean="0">
                <a:hlinkClick r:id="rId2"/>
              </a:rPr>
              <a:t>https</a:t>
            </a:r>
            <a:r>
              <a:rPr lang="nl-NL" dirty="0">
                <a:hlinkClick r:id="rId2"/>
              </a:rPr>
              <a:t>://</a:t>
            </a:r>
            <a:r>
              <a:rPr lang="nl-NL" dirty="0" smtClean="0">
                <a:hlinkClick r:id="rId2"/>
              </a:rPr>
              <a:t>youtu.be/S2iqjIY4oZo</a:t>
            </a:r>
            <a:endParaRPr lang="nl-NL" dirty="0" smtClean="0"/>
          </a:p>
          <a:p>
            <a:pPr marL="0" indent="0">
              <a:buNone/>
            </a:pPr>
            <a:endParaRPr lang="nl-NL" dirty="0" smtClean="0"/>
          </a:p>
          <a:p>
            <a:pPr marL="0" indent="0">
              <a:buNone/>
            </a:pPr>
            <a:r>
              <a:rPr lang="nl-NL" dirty="0" err="1" smtClean="0"/>
              <a:t>Cradle</a:t>
            </a:r>
            <a:r>
              <a:rPr lang="nl-NL" dirty="0" smtClean="0"/>
              <a:t> </a:t>
            </a:r>
            <a:r>
              <a:rPr lang="nl-NL" dirty="0" err="1" smtClean="0"/>
              <a:t>to</a:t>
            </a:r>
            <a:r>
              <a:rPr lang="nl-NL" dirty="0" smtClean="0"/>
              <a:t> </a:t>
            </a:r>
            <a:r>
              <a:rPr lang="nl-NL" dirty="0" err="1" smtClean="0"/>
              <a:t>Cradle</a:t>
            </a:r>
            <a:r>
              <a:rPr lang="nl-NL" dirty="0"/>
              <a:t> </a:t>
            </a:r>
            <a:r>
              <a:rPr lang="nl-NL" dirty="0">
                <a:hlinkClick r:id="rId3"/>
              </a:rPr>
              <a:t>https://</a:t>
            </a:r>
            <a:r>
              <a:rPr lang="nl-NL" dirty="0" smtClean="0">
                <a:hlinkClick r:id="rId3"/>
              </a:rPr>
              <a:t>youtu.be/5IAkZD1X0iA</a:t>
            </a:r>
            <a:endParaRPr lang="nl-NL" dirty="0" smtClean="0"/>
          </a:p>
          <a:p>
            <a:pPr marL="0" indent="0">
              <a:buNone/>
            </a:pPr>
            <a:endParaRPr lang="nl-NL" dirty="0"/>
          </a:p>
          <a:p>
            <a:pPr marL="0" indent="0">
              <a:buNone/>
            </a:pPr>
            <a:r>
              <a:rPr lang="en-US" dirty="0"/>
              <a:t>2The Circular Economy with Dutch subtitles</a:t>
            </a:r>
            <a:r>
              <a:rPr lang="nl-NL" dirty="0" smtClean="0"/>
              <a:t> </a:t>
            </a:r>
            <a:r>
              <a:rPr lang="nl-NL" dirty="0">
                <a:hlinkClick r:id="rId4"/>
              </a:rPr>
              <a:t>https://</a:t>
            </a:r>
            <a:r>
              <a:rPr lang="nl-NL" dirty="0" smtClean="0">
                <a:hlinkClick r:id="rId4"/>
              </a:rPr>
              <a:t>youtu.be/Ht_Q3N_Abp4</a:t>
            </a:r>
            <a:endParaRPr lang="nl-NL" dirty="0" smtClean="0"/>
          </a:p>
          <a:p>
            <a:pPr marL="0" indent="0">
              <a:buNone/>
            </a:pPr>
            <a:endParaRPr lang="nl-NL" dirty="0" smtClean="0"/>
          </a:p>
          <a:p>
            <a:pPr marL="0" indent="0">
              <a:buNone/>
            </a:pPr>
            <a:endParaRPr lang="nl-NL" dirty="0"/>
          </a:p>
          <a:p>
            <a:pPr marL="0" indent="0">
              <a:buNone/>
            </a:pPr>
            <a:endParaRPr lang="nl-NL" dirty="0"/>
          </a:p>
          <a:p>
            <a:pPr marL="0" indent="0">
              <a:buNone/>
            </a:pPr>
            <a:endParaRPr lang="nl-NL" dirty="0" smtClean="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722702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Opdracht</a:t>
            </a:r>
            <a:r>
              <a:rPr lang="nl-NL" dirty="0"/>
              <a:t>	</a:t>
            </a:r>
          </a:p>
        </p:txBody>
      </p:sp>
      <p:sp>
        <p:nvSpPr>
          <p:cNvPr id="3" name="Tijdelijke aanduiding voor inhoud 2"/>
          <p:cNvSpPr>
            <a:spLocks noGrp="1"/>
          </p:cNvSpPr>
          <p:nvPr>
            <p:ph idx="1"/>
          </p:nvPr>
        </p:nvSpPr>
        <p:spPr>
          <a:xfrm>
            <a:off x="2135560" y="979301"/>
            <a:ext cx="10129125" cy="5762067"/>
          </a:xfrm>
        </p:spPr>
        <p:txBody>
          <a:bodyPr>
            <a:normAutofit fontScale="92500" lnSpcReduction="10000"/>
          </a:bodyPr>
          <a:lstStyle/>
          <a:p>
            <a:pPr marL="0" indent="0">
              <a:buNone/>
            </a:pPr>
            <a:r>
              <a:rPr lang="nl-NL" sz="2600" dirty="0"/>
              <a:t>Ontwerp jullie eigen </a:t>
            </a:r>
            <a:r>
              <a:rPr lang="nl-NL" sz="2600" dirty="0" smtClean="0"/>
              <a:t>woning waarbij </a:t>
            </a:r>
            <a:r>
              <a:rPr lang="nl-NL" sz="2600" dirty="0"/>
              <a:t>cradle2cradle </a:t>
            </a:r>
            <a:r>
              <a:rPr lang="nl-NL" sz="2600" b="1" dirty="0"/>
              <a:t>volledig</a:t>
            </a:r>
            <a:r>
              <a:rPr lang="nl-NL" sz="2600" dirty="0"/>
              <a:t> doorgevoerd is</a:t>
            </a:r>
            <a:r>
              <a:rPr lang="nl-NL" sz="2600" dirty="0" smtClean="0"/>
              <a:t>.  (groepjes van max 4 personen)</a:t>
            </a:r>
          </a:p>
          <a:p>
            <a:pPr marL="0" indent="0">
              <a:buNone/>
            </a:pPr>
            <a:endParaRPr lang="nl-NL" sz="2600" dirty="0" smtClean="0"/>
          </a:p>
          <a:p>
            <a:pPr marL="514350" indent="-514350">
              <a:buFont typeface="+mj-lt"/>
              <a:buAutoNum type="arabicPeriod"/>
            </a:pPr>
            <a:r>
              <a:rPr lang="nl-NL" sz="2600" dirty="0" smtClean="0"/>
              <a:t>Onderzoek waar een c2c woning aan moet voldoen.</a:t>
            </a:r>
          </a:p>
          <a:p>
            <a:pPr marL="514350" indent="-514350">
              <a:buFont typeface="+mj-lt"/>
              <a:buAutoNum type="arabicPeriod"/>
            </a:pPr>
            <a:r>
              <a:rPr lang="nl-NL" sz="2600" dirty="0" smtClean="0"/>
              <a:t>Onderzoek reeds bestaande c2c gebouwen.</a:t>
            </a:r>
            <a:endParaRPr lang="nl-NL" sz="2600" dirty="0"/>
          </a:p>
          <a:p>
            <a:pPr marL="514350" indent="-514350">
              <a:buFont typeface="+mj-lt"/>
              <a:buAutoNum type="arabicPeriod"/>
            </a:pPr>
            <a:r>
              <a:rPr lang="nl-NL" sz="2600" dirty="0" smtClean="0"/>
              <a:t>Ontwerp je eigen c2c woning. Wees creatief en denk ‘out of </a:t>
            </a:r>
            <a:r>
              <a:rPr lang="nl-NL" sz="2600" dirty="0" err="1" smtClean="0"/>
              <a:t>the</a:t>
            </a:r>
            <a:r>
              <a:rPr lang="nl-NL" sz="2600" dirty="0" smtClean="0"/>
              <a:t> box’</a:t>
            </a:r>
            <a:br>
              <a:rPr lang="nl-NL" sz="2600" dirty="0" smtClean="0"/>
            </a:br>
            <a:r>
              <a:rPr lang="nl-NL" sz="1900" dirty="0" smtClean="0"/>
              <a:t>Denk aan materiaalkeuze, (</a:t>
            </a:r>
            <a:r>
              <a:rPr lang="nl-NL" sz="1900" dirty="0" err="1" smtClean="0"/>
              <a:t>upcycling</a:t>
            </a:r>
            <a:r>
              <a:rPr lang="nl-NL" sz="1900" dirty="0" smtClean="0"/>
              <a:t> en kringlopen), energie en water voorzieningen, </a:t>
            </a:r>
            <a:r>
              <a:rPr lang="nl-NL" sz="1900" dirty="0" smtClean="0"/>
              <a:t>luchtkwaliteit, woninginrichting</a:t>
            </a:r>
            <a:r>
              <a:rPr lang="nl-NL" sz="1900" dirty="0" smtClean="0"/>
              <a:t>, </a:t>
            </a:r>
            <a:r>
              <a:rPr lang="nl-NL" sz="1900" dirty="0" err="1" smtClean="0"/>
              <a:t>etc</a:t>
            </a:r>
            <a:endParaRPr lang="nl-NL" sz="1900" dirty="0" smtClean="0"/>
          </a:p>
          <a:p>
            <a:pPr marL="514350" indent="-514350">
              <a:buFont typeface="+mj-lt"/>
              <a:buAutoNum type="arabicPeriod"/>
            </a:pPr>
            <a:r>
              <a:rPr lang="nl-NL" sz="2600" dirty="0" smtClean="0"/>
              <a:t>Maak een poster van jullie ontwerp. (creatief en visueel)</a:t>
            </a:r>
            <a:r>
              <a:rPr lang="nl-NL" dirty="0" smtClean="0"/>
              <a:t/>
            </a:r>
            <a:br>
              <a:rPr lang="nl-NL" dirty="0" smtClean="0"/>
            </a:br>
            <a:r>
              <a:rPr lang="nl-NL" sz="1900" i="1" dirty="0" smtClean="0"/>
              <a:t>Zorg dat alle c2c ideeën op de poster uitgewerkt worden (zodat de kijken begrijpt wat er zo bijzonder aan dit ontwerp is). De poster moet dus voor een leek, zonder extra uitleg, begrepen kunnen worden !!!!!</a:t>
            </a:r>
            <a:r>
              <a:rPr lang="nl-NL" sz="2400" i="1" dirty="0" smtClean="0"/>
              <a:t/>
            </a:r>
            <a:br>
              <a:rPr lang="nl-NL" sz="2400" i="1" dirty="0" smtClean="0"/>
            </a:br>
            <a:endParaRPr lang="nl-NL" sz="2400" i="1" dirty="0" smtClean="0"/>
          </a:p>
          <a:p>
            <a:pPr marL="0" indent="0">
              <a:buNone/>
            </a:pPr>
            <a:r>
              <a:rPr lang="nl-NL" b="1" dirty="0" smtClean="0"/>
              <a:t>De poster moet 22 januari </a:t>
            </a:r>
            <a:r>
              <a:rPr lang="nl-NL" b="1" dirty="0" smtClean="0"/>
              <a:t>klaar </a:t>
            </a:r>
            <a:r>
              <a:rPr lang="nl-NL" b="1" dirty="0" smtClean="0"/>
              <a:t>zijn. </a:t>
            </a:r>
            <a:br>
              <a:rPr lang="nl-NL" b="1" dirty="0" smtClean="0"/>
            </a:br>
            <a:r>
              <a:rPr lang="nl-NL" b="1" dirty="0" smtClean="0"/>
              <a:t>We hangen ze in de gang op zodat iedereen deze kan bekijken.</a:t>
            </a:r>
            <a:br>
              <a:rPr lang="nl-NL" b="1" dirty="0" smtClean="0"/>
            </a:br>
            <a:r>
              <a:rPr lang="nl-NL" b="1" dirty="0" smtClean="0"/>
              <a:t/>
            </a:r>
            <a:br>
              <a:rPr lang="nl-NL" b="1" dirty="0" smtClean="0"/>
            </a:br>
            <a:r>
              <a:rPr lang="nl-NL" sz="2200" dirty="0" smtClean="0"/>
              <a:t>Tip: Voorzie de posten van jullie namen.</a:t>
            </a:r>
            <a:endParaRPr lang="nl-NL" sz="2200" b="1" dirty="0"/>
          </a:p>
        </p:txBody>
      </p:sp>
    </p:spTree>
    <p:extLst>
      <p:ext uri="{BB962C8B-B14F-4D97-AF65-F5344CB8AC3E}">
        <p14:creationId xmlns:p14="http://schemas.microsoft.com/office/powerpoint/2010/main" val="659960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a:t>
            </a: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63952" y="0"/>
            <a:ext cx="4680520" cy="6896454"/>
          </a:xfrm>
        </p:spPr>
      </p:pic>
    </p:spTree>
    <p:extLst>
      <p:ext uri="{BB962C8B-B14F-4D97-AF65-F5344CB8AC3E}">
        <p14:creationId xmlns:p14="http://schemas.microsoft.com/office/powerpoint/2010/main" val="635439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0D616-E38E-4A2E-B0F6-395E188F8831}"/>
              </a:ext>
            </a:extLst>
          </p:cNvPr>
          <p:cNvSpPr>
            <a:spLocks noGrp="1"/>
          </p:cNvSpPr>
          <p:nvPr>
            <p:ph type="title"/>
          </p:nvPr>
        </p:nvSpPr>
        <p:spPr/>
        <p:txBody>
          <a:bodyPr/>
          <a:lstStyle/>
          <a:p>
            <a:r>
              <a:rPr lang="nl-NL" dirty="0"/>
              <a:t>Na Venlo komt Duiven</a:t>
            </a:r>
          </a:p>
        </p:txBody>
      </p:sp>
      <p:pic>
        <p:nvPicPr>
          <p:cNvPr id="4" name="Onlinemedia 3">
            <a:hlinkClick r:id="" action="ppaction://media"/>
            <a:extLst>
              <a:ext uri="{FF2B5EF4-FFF2-40B4-BE49-F238E27FC236}">
                <a16:creationId xmlns:a16="http://schemas.microsoft.com/office/drawing/2014/main" id="{D9E39496-AD8D-4FCA-B611-17D65670C340}"/>
              </a:ext>
            </a:extLst>
          </p:cNvPr>
          <p:cNvPicPr>
            <a:picLocks noGrp="1" noRot="1" noChangeAspect="1"/>
          </p:cNvPicPr>
          <p:nvPr>
            <p:ph idx="1"/>
            <a:videoFile r:link="rId1"/>
          </p:nvPr>
        </p:nvPicPr>
        <p:blipFill>
          <a:blip r:embed="rId3"/>
          <a:stretch>
            <a:fillRect/>
          </a:stretch>
        </p:blipFill>
        <p:spPr>
          <a:xfrm>
            <a:off x="2777553" y="1196752"/>
            <a:ext cx="8704967" cy="4896544"/>
          </a:xfrm>
          <a:prstGeom prst="rect">
            <a:avLst/>
          </a:prstGeom>
        </p:spPr>
      </p:pic>
    </p:spTree>
    <p:extLst>
      <p:ext uri="{BB962C8B-B14F-4D97-AF65-F5344CB8AC3E}">
        <p14:creationId xmlns:p14="http://schemas.microsoft.com/office/powerpoint/2010/main" val="516663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Herhaling: Wat is C2C </a:t>
            </a:r>
            <a:endParaRPr lang="nl-NL" dirty="0"/>
          </a:p>
        </p:txBody>
      </p:sp>
      <p:pic>
        <p:nvPicPr>
          <p:cNvPr id="4" name="5IAkZD1X0iA"/>
          <p:cNvPicPr>
            <a:picLocks noGrp="1" noRot="1" noChangeAspect="1"/>
          </p:cNvPicPr>
          <p:nvPr>
            <p:ph idx="1"/>
            <a:videoFile r:link="rId1"/>
          </p:nvPr>
        </p:nvPicPr>
        <p:blipFill>
          <a:blip r:embed="rId3"/>
          <a:stretch>
            <a:fillRect/>
          </a:stretch>
        </p:blipFill>
        <p:spPr>
          <a:xfrm>
            <a:off x="2207568" y="1196752"/>
            <a:ext cx="8832981" cy="4968552"/>
          </a:xfrm>
          <a:prstGeom prst="rect">
            <a:avLst/>
          </a:prstGeom>
        </p:spPr>
      </p:pic>
    </p:spTree>
    <p:extLst>
      <p:ext uri="{BB962C8B-B14F-4D97-AF65-F5344CB8AC3E}">
        <p14:creationId xmlns:p14="http://schemas.microsoft.com/office/powerpoint/2010/main" val="2034241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56856-4E35-4E70-9696-A8349D3565D3}"/>
              </a:ext>
            </a:extLst>
          </p:cNvPr>
          <p:cNvSpPr>
            <a:spLocks noGrp="1"/>
          </p:cNvSpPr>
          <p:nvPr>
            <p:ph type="title"/>
          </p:nvPr>
        </p:nvSpPr>
        <p:spPr/>
        <p:txBody>
          <a:bodyPr/>
          <a:lstStyle/>
          <a:p>
            <a:r>
              <a:rPr lang="nl-NL" dirty="0"/>
              <a:t>RETHINK THE FUTURE</a:t>
            </a:r>
          </a:p>
        </p:txBody>
      </p:sp>
      <p:pic>
        <p:nvPicPr>
          <p:cNvPr id="4" name="Onlinemedia 3">
            <a:hlinkClick r:id="" action="ppaction://media"/>
            <a:extLst>
              <a:ext uri="{FF2B5EF4-FFF2-40B4-BE49-F238E27FC236}">
                <a16:creationId xmlns:a16="http://schemas.microsoft.com/office/drawing/2014/main" id="{7024051B-2B34-4A0A-A828-F043B6C54944}"/>
              </a:ext>
            </a:extLst>
          </p:cNvPr>
          <p:cNvPicPr>
            <a:picLocks noGrp="1" noRot="1" noChangeAspect="1"/>
          </p:cNvPicPr>
          <p:nvPr>
            <p:ph idx="1"/>
            <a:videoFile r:link="rId1"/>
          </p:nvPr>
        </p:nvPicPr>
        <p:blipFill>
          <a:blip r:embed="rId3"/>
          <a:stretch>
            <a:fillRect/>
          </a:stretch>
        </p:blipFill>
        <p:spPr>
          <a:xfrm>
            <a:off x="2632511" y="1124744"/>
            <a:ext cx="8784976" cy="4941549"/>
          </a:xfrm>
          <a:prstGeom prst="rect">
            <a:avLst/>
          </a:prstGeom>
        </p:spPr>
      </p:pic>
    </p:spTree>
    <p:extLst>
      <p:ext uri="{BB962C8B-B14F-4D97-AF65-F5344CB8AC3E}">
        <p14:creationId xmlns:p14="http://schemas.microsoft.com/office/powerpoint/2010/main" val="894374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A8F03-F127-45FD-A09A-3B8582D75327}"/>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AAB6D629-DB2F-4B9F-B1AA-118615C9A545}"/>
              </a:ext>
            </a:extLst>
          </p:cNvPr>
          <p:cNvSpPr>
            <a:spLocks noGrp="1"/>
          </p:cNvSpPr>
          <p:nvPr>
            <p:ph idx="1"/>
          </p:nvPr>
        </p:nvSpPr>
        <p:spPr/>
        <p:txBody>
          <a:bodyPr/>
          <a:lstStyle/>
          <a:p>
            <a:r>
              <a:rPr lang="nl-NL" dirty="0">
                <a:hlinkClick r:id="rId3"/>
              </a:rPr>
              <a:t>http://www.c2c-centre.com/home</a:t>
            </a:r>
            <a:endParaRPr lang="nl-NL" dirty="0"/>
          </a:p>
          <a:p>
            <a:endParaRPr lang="nl-NL" dirty="0"/>
          </a:p>
          <a:p>
            <a:r>
              <a:rPr lang="nl-NL" dirty="0"/>
              <a:t>Wat valt op ?</a:t>
            </a:r>
          </a:p>
          <a:p>
            <a:pPr lvl="1"/>
            <a:r>
              <a:rPr lang="nl-NL" dirty="0"/>
              <a:t>Gradatie</a:t>
            </a:r>
          </a:p>
          <a:p>
            <a:pPr lvl="1"/>
            <a:r>
              <a:rPr lang="nl-NL" dirty="0"/>
              <a:t>Aantal producten</a:t>
            </a:r>
          </a:p>
          <a:p>
            <a:pPr lvl="1"/>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4" name="Afbeelding 3">
            <a:extLst>
              <a:ext uri="{FF2B5EF4-FFF2-40B4-BE49-F238E27FC236}">
                <a16:creationId xmlns:a16="http://schemas.microsoft.com/office/drawing/2014/main" id="{3D454235-838E-4931-A299-DA37C22388EA}"/>
              </a:ext>
            </a:extLst>
          </p:cNvPr>
          <p:cNvPicPr>
            <a:picLocks noChangeAspect="1"/>
          </p:cNvPicPr>
          <p:nvPr/>
        </p:nvPicPr>
        <p:blipFill>
          <a:blip r:embed="rId4"/>
          <a:stretch>
            <a:fillRect/>
          </a:stretch>
        </p:blipFill>
        <p:spPr>
          <a:xfrm>
            <a:off x="6116620" y="1844824"/>
            <a:ext cx="6210300" cy="2895600"/>
          </a:xfrm>
          <a:prstGeom prst="rect">
            <a:avLst/>
          </a:prstGeom>
        </p:spPr>
      </p:pic>
    </p:spTree>
    <p:extLst>
      <p:ext uri="{BB962C8B-B14F-4D97-AF65-F5344CB8AC3E}">
        <p14:creationId xmlns:p14="http://schemas.microsoft.com/office/powerpoint/2010/main" val="347393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gaan we vandaag doen?</a:t>
            </a:r>
          </a:p>
        </p:txBody>
      </p:sp>
      <p:sp>
        <p:nvSpPr>
          <p:cNvPr id="7" name="Tijdelijke aanduiding voor inhoud 6"/>
          <p:cNvSpPr>
            <a:spLocks noGrp="1"/>
          </p:cNvSpPr>
          <p:nvPr>
            <p:ph idx="1"/>
          </p:nvPr>
        </p:nvSpPr>
        <p:spPr>
          <a:xfrm>
            <a:off x="3215680" y="1835698"/>
            <a:ext cx="6624736" cy="5001419"/>
          </a:xfrm>
        </p:spPr>
        <p:txBody>
          <a:bodyPr>
            <a:normAutofit/>
          </a:bodyPr>
          <a:lstStyle/>
          <a:p>
            <a:r>
              <a:rPr lang="nl-NL" sz="2000" dirty="0"/>
              <a:t>C2C </a:t>
            </a:r>
          </a:p>
        </p:txBody>
      </p:sp>
    </p:spTree>
    <p:extLst>
      <p:ext uri="{BB962C8B-B14F-4D97-AF65-F5344CB8AC3E}">
        <p14:creationId xmlns:p14="http://schemas.microsoft.com/office/powerpoint/2010/main" val="3743522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weet jij van de term C2C?	</a:t>
            </a:r>
          </a:p>
        </p:txBody>
      </p:sp>
      <p:sp>
        <p:nvSpPr>
          <p:cNvPr id="3" name="Tijdelijke aanduiding voor inhoud 2"/>
          <p:cNvSpPr>
            <a:spLocks noGrp="1"/>
          </p:cNvSpPr>
          <p:nvPr>
            <p:ph idx="1"/>
          </p:nvPr>
        </p:nvSpPr>
        <p:spPr/>
        <p:txBody>
          <a:bodyPr/>
          <a:lstStyle/>
          <a:p>
            <a:r>
              <a:rPr lang="nl-NL" dirty="0" err="1"/>
              <a:t>Cradle</a:t>
            </a:r>
            <a:r>
              <a:rPr lang="nl-NL" dirty="0"/>
              <a:t> 2 </a:t>
            </a:r>
            <a:r>
              <a:rPr lang="nl-NL" dirty="0" err="1"/>
              <a:t>Cradle</a:t>
            </a:r>
            <a:endParaRPr lang="nl-NL" dirty="0"/>
          </a:p>
          <a:p>
            <a:r>
              <a:rPr lang="nl-NL" dirty="0"/>
              <a:t>Michael </a:t>
            </a:r>
            <a:r>
              <a:rPr lang="nl-NL" dirty="0" err="1"/>
              <a:t>Braungart</a:t>
            </a:r>
            <a:r>
              <a:rPr lang="nl-NL" dirty="0"/>
              <a:t> </a:t>
            </a:r>
          </a:p>
          <a:p>
            <a:r>
              <a:rPr lang="nl-NL" dirty="0"/>
              <a:t>Van Wieg tot wieg</a:t>
            </a:r>
          </a:p>
        </p:txBody>
      </p:sp>
    </p:spTree>
    <p:extLst>
      <p:ext uri="{BB962C8B-B14F-4D97-AF65-F5344CB8AC3E}">
        <p14:creationId xmlns:p14="http://schemas.microsoft.com/office/powerpoint/2010/main" val="32667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Regio Venlo is de c2c regio van de wereld!</a:t>
            </a:r>
          </a:p>
        </p:txBody>
      </p:sp>
      <p:sp>
        <p:nvSpPr>
          <p:cNvPr id="9" name="Tijdelijke aanduiding voor inhoud 8"/>
          <p:cNvSpPr>
            <a:spLocks noGrp="1"/>
          </p:cNvSpPr>
          <p:nvPr>
            <p:ph idx="1"/>
          </p:nvPr>
        </p:nvSpPr>
        <p:spPr>
          <a:xfrm>
            <a:off x="1775519" y="1484784"/>
            <a:ext cx="9724661" cy="1224136"/>
          </a:xfrm>
        </p:spPr>
        <p:txBody>
          <a:bodyPr>
            <a:normAutofit fontScale="92500" lnSpcReduction="20000"/>
          </a:bodyPr>
          <a:lstStyle/>
          <a:p>
            <a:pPr marL="0" indent="0">
              <a:buNone/>
            </a:pPr>
            <a:r>
              <a:rPr lang="nl-NL" dirty="0"/>
              <a:t>Dit komt omdat de regio Cradle2Cradle heeft omarmt</a:t>
            </a:r>
          </a:p>
          <a:p>
            <a:pPr marL="0" indent="0">
              <a:buNone/>
            </a:pPr>
            <a:r>
              <a:rPr lang="nl-NL" dirty="0"/>
              <a:t/>
            </a:r>
            <a:br>
              <a:rPr lang="nl-NL" dirty="0"/>
            </a:br>
            <a:endParaRPr lang="nl-NL" dirty="0"/>
          </a:p>
          <a:p>
            <a:pPr marL="0" indent="0">
              <a:buNone/>
            </a:pPr>
            <a:endParaRPr lang="nl-NL" dirty="0"/>
          </a:p>
          <a:p>
            <a:pPr marL="0" indent="0">
              <a:buNone/>
            </a:pPr>
            <a:endParaRPr lang="nl-NL"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1744" y="3367492"/>
            <a:ext cx="4968552" cy="3312368"/>
          </a:xfrm>
          <a:prstGeom prst="rect">
            <a:avLst/>
          </a:prstGeom>
        </p:spPr>
      </p:pic>
      <p:sp>
        <p:nvSpPr>
          <p:cNvPr id="4" name="Rechthoek 3"/>
          <p:cNvSpPr/>
          <p:nvPr/>
        </p:nvSpPr>
        <p:spPr>
          <a:xfrm>
            <a:off x="1775519" y="2355871"/>
            <a:ext cx="10081121" cy="892552"/>
          </a:xfrm>
          <a:prstGeom prst="rect">
            <a:avLst/>
          </a:prstGeom>
        </p:spPr>
        <p:txBody>
          <a:bodyPr wrap="square">
            <a:spAutoFit/>
          </a:bodyPr>
          <a:lstStyle/>
          <a:p>
            <a:r>
              <a:rPr lang="nl-NL" sz="2600" dirty="0">
                <a:latin typeface="Arial" pitchFamily="34" charset="0"/>
                <a:cs typeface="Arial" pitchFamily="34" charset="0"/>
              </a:rPr>
              <a:t>De gemeente Venlo heeft bij de bouw van hun nieuw stadskantoor het c2c concept volledig in hun plannen opgenomen.</a:t>
            </a:r>
          </a:p>
        </p:txBody>
      </p:sp>
    </p:spTree>
    <p:extLst>
      <p:ext uri="{BB962C8B-B14F-4D97-AF65-F5344CB8AC3E}">
        <p14:creationId xmlns:p14="http://schemas.microsoft.com/office/powerpoint/2010/main" val="28210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9616" y="0"/>
            <a:ext cx="8926829" cy="6858000"/>
          </a:xfrm>
        </p:spPr>
      </p:pic>
      <p:sp>
        <p:nvSpPr>
          <p:cNvPr id="3" name="Tekstvak 2"/>
          <p:cNvSpPr txBox="1"/>
          <p:nvPr/>
        </p:nvSpPr>
        <p:spPr>
          <a:xfrm rot="21071925">
            <a:off x="275386" y="5506693"/>
            <a:ext cx="5554662" cy="584775"/>
          </a:xfrm>
          <a:prstGeom prst="rect">
            <a:avLst/>
          </a:prstGeom>
          <a:noFill/>
        </p:spPr>
        <p:txBody>
          <a:bodyPr wrap="none" rtlCol="0">
            <a:spAutoFit/>
          </a:bodyPr>
          <a:lstStyle/>
          <a:p>
            <a:r>
              <a:rPr lang="nl-NL" sz="3200" b="1" dirty="0"/>
              <a:t>Alle pijlen zijn FEEDBACKLOOPS</a:t>
            </a:r>
          </a:p>
        </p:txBody>
      </p:sp>
    </p:spTree>
    <p:extLst>
      <p:ext uri="{BB962C8B-B14F-4D97-AF65-F5344CB8AC3E}">
        <p14:creationId xmlns:p14="http://schemas.microsoft.com/office/powerpoint/2010/main" val="26152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is C2C:</a:t>
            </a:r>
          </a:p>
        </p:txBody>
      </p:sp>
      <p:sp>
        <p:nvSpPr>
          <p:cNvPr id="3" name="Tijdelijke aanduiding voor inhoud 2"/>
          <p:cNvSpPr>
            <a:spLocks noGrp="1"/>
          </p:cNvSpPr>
          <p:nvPr>
            <p:ph idx="1"/>
          </p:nvPr>
        </p:nvSpPr>
        <p:spPr>
          <a:xfrm>
            <a:off x="1775520" y="1196753"/>
            <a:ext cx="10416479" cy="4929411"/>
          </a:xfrm>
        </p:spPr>
        <p:txBody>
          <a:bodyPr>
            <a:normAutofit/>
          </a:bodyPr>
          <a:lstStyle/>
          <a:p>
            <a:pPr marL="0" indent="0">
              <a:buNone/>
            </a:pPr>
            <a:r>
              <a:rPr lang="nl-NL" dirty="0"/>
              <a:t>1. Producten moeten gemaakt zijn uit materiaal dat al gebruikt is of na gebruik tot niet product(onderdelen) gemaakt kan worden.</a:t>
            </a:r>
            <a:br>
              <a:rPr lang="nl-NL" dirty="0"/>
            </a:br>
            <a:r>
              <a:rPr lang="nl-NL" dirty="0"/>
              <a:t/>
            </a:r>
            <a:br>
              <a:rPr lang="nl-NL" dirty="0"/>
            </a:br>
            <a:r>
              <a:rPr lang="nl-NL" dirty="0"/>
              <a:t>2. De biologische en technologische kringloop moeten </a:t>
            </a:r>
            <a:br>
              <a:rPr lang="nl-NL" dirty="0"/>
            </a:br>
            <a:r>
              <a:rPr lang="nl-NL" dirty="0"/>
              <a:t>    gescheiden worden. </a:t>
            </a:r>
            <a:br>
              <a:rPr lang="nl-NL" dirty="0"/>
            </a:br>
            <a:r>
              <a:rPr lang="nl-NL" dirty="0"/>
              <a:t/>
            </a:r>
            <a:br>
              <a:rPr lang="nl-NL" dirty="0"/>
            </a:br>
            <a:r>
              <a:rPr lang="nl-NL" dirty="0"/>
              <a:t>3. Gebruik hernieuwbare energie</a:t>
            </a:r>
            <a:br>
              <a:rPr lang="nl-NL" dirty="0"/>
            </a:br>
            <a:r>
              <a:rPr lang="nl-NL" dirty="0"/>
              <a:t/>
            </a:r>
            <a:br>
              <a:rPr lang="nl-NL" dirty="0"/>
            </a:br>
            <a:r>
              <a:rPr lang="nl-NL" dirty="0"/>
              <a:t>4. </a:t>
            </a:r>
            <a:r>
              <a:rPr lang="nl-NL" dirty="0" err="1"/>
              <a:t>Less</a:t>
            </a:r>
            <a:r>
              <a:rPr lang="nl-NL" dirty="0"/>
              <a:t> bad </a:t>
            </a:r>
            <a:r>
              <a:rPr lang="nl-NL" dirty="0" err="1"/>
              <a:t>isn't</a:t>
            </a:r>
            <a:r>
              <a:rPr lang="nl-NL" dirty="0"/>
              <a:t> </a:t>
            </a:r>
            <a:r>
              <a:rPr lang="nl-NL" dirty="0" err="1"/>
              <a:t>good</a:t>
            </a:r>
            <a:r>
              <a:rPr lang="nl-NL" dirty="0"/>
              <a:t>. </a:t>
            </a:r>
            <a:br>
              <a:rPr lang="nl-NL" dirty="0"/>
            </a:br>
            <a:endParaRPr lang="nl-NL" dirty="0"/>
          </a:p>
          <a:p>
            <a:pPr marL="0" indent="0">
              <a:buNone/>
            </a:pPr>
            <a:r>
              <a:rPr lang="nl-NL" dirty="0"/>
              <a:t>5. Het moet waarde aan materiaal toevoegen </a:t>
            </a:r>
            <a:r>
              <a:rPr lang="nl-NL" dirty="0" err="1"/>
              <a:t>ipv</a:t>
            </a:r>
            <a:r>
              <a:rPr lang="nl-NL" dirty="0"/>
              <a:t> verminderen </a:t>
            </a:r>
          </a:p>
        </p:txBody>
      </p:sp>
    </p:spTree>
    <p:extLst>
      <p:ext uri="{BB962C8B-B14F-4D97-AF65-F5344CB8AC3E}">
        <p14:creationId xmlns:p14="http://schemas.microsoft.com/office/powerpoint/2010/main" val="2196085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Kortom</a:t>
            </a:r>
          </a:p>
        </p:txBody>
      </p:sp>
      <p:sp>
        <p:nvSpPr>
          <p:cNvPr id="3" name="Tijdelijke aanduiding voor inhoud 2"/>
          <p:cNvSpPr>
            <a:spLocks noGrp="1"/>
          </p:cNvSpPr>
          <p:nvPr>
            <p:ph idx="1"/>
          </p:nvPr>
        </p:nvSpPr>
        <p:spPr>
          <a:xfrm>
            <a:off x="2927647" y="1196753"/>
            <a:ext cx="8654753" cy="5472607"/>
          </a:xfrm>
        </p:spPr>
        <p:txBody>
          <a:bodyPr>
            <a:normAutofit fontScale="92500" lnSpcReduction="10000"/>
          </a:bodyPr>
          <a:lstStyle/>
          <a:p>
            <a:pPr marL="0" indent="0">
              <a:buNone/>
            </a:pPr>
            <a:r>
              <a:rPr lang="nl-NL" b="1" dirty="0"/>
              <a:t>- </a:t>
            </a:r>
            <a:r>
              <a:rPr lang="nl-NL" dirty="0"/>
              <a:t>van wieg tot wieg </a:t>
            </a:r>
            <a:r>
              <a:rPr lang="nl-NL" dirty="0" err="1"/>
              <a:t>ipv</a:t>
            </a:r>
            <a:r>
              <a:rPr lang="nl-NL" dirty="0"/>
              <a:t> wieg tot graf</a:t>
            </a:r>
            <a:br>
              <a:rPr lang="nl-NL" dirty="0"/>
            </a:br>
            <a:r>
              <a:rPr lang="nl-NL" dirty="0"/>
              <a:t/>
            </a:r>
            <a:br>
              <a:rPr lang="nl-NL" dirty="0"/>
            </a:br>
            <a:r>
              <a:rPr lang="nl-NL" dirty="0"/>
              <a:t>- tracht de wereld beter achter te laten dan we haar  </a:t>
            </a:r>
            <a:br>
              <a:rPr lang="nl-NL" dirty="0"/>
            </a:br>
            <a:r>
              <a:rPr lang="nl-NL" dirty="0"/>
              <a:t>  aantreffen</a:t>
            </a:r>
            <a:br>
              <a:rPr lang="nl-NL" dirty="0"/>
            </a:br>
            <a:r>
              <a:rPr lang="nl-NL" dirty="0"/>
              <a:t/>
            </a:r>
            <a:br>
              <a:rPr lang="nl-NL" dirty="0"/>
            </a:br>
            <a:r>
              <a:rPr lang="nl-NL" dirty="0"/>
              <a:t>- zo ontwerpen en produceren dat geen afval ontstaat</a:t>
            </a:r>
            <a:br>
              <a:rPr lang="nl-NL" dirty="0"/>
            </a:br>
            <a:r>
              <a:rPr lang="nl-NL" dirty="0"/>
              <a:t/>
            </a:r>
            <a:br>
              <a:rPr lang="nl-NL" dirty="0"/>
            </a:br>
            <a:r>
              <a:rPr lang="nl-NL" dirty="0"/>
              <a:t>- doe dingen goed </a:t>
            </a:r>
            <a:r>
              <a:rPr lang="nl-NL" dirty="0" err="1"/>
              <a:t>ipv</a:t>
            </a:r>
            <a:r>
              <a:rPr lang="nl-NL" dirty="0"/>
              <a:t> minder slecht</a:t>
            </a:r>
            <a:br>
              <a:rPr lang="nl-NL" dirty="0"/>
            </a:br>
            <a:r>
              <a:rPr lang="nl-NL" dirty="0"/>
              <a:t/>
            </a:r>
            <a:br>
              <a:rPr lang="nl-NL" dirty="0"/>
            </a:br>
            <a:r>
              <a:rPr lang="nl-NL" dirty="0"/>
              <a:t>- groei kan goed zijn zolang we meer bijdragen dan we </a:t>
            </a:r>
            <a:br>
              <a:rPr lang="nl-NL" dirty="0"/>
            </a:br>
            <a:r>
              <a:rPr lang="nl-NL" dirty="0"/>
              <a:t>  verbruiken</a:t>
            </a:r>
            <a:br>
              <a:rPr lang="nl-NL" dirty="0"/>
            </a:br>
            <a:r>
              <a:rPr lang="nl-NL" dirty="0"/>
              <a:t/>
            </a:r>
            <a:br>
              <a:rPr lang="nl-NL" dirty="0"/>
            </a:br>
            <a:r>
              <a:rPr lang="nl-NL" dirty="0"/>
              <a:t>- grondstoffen blijven hun waarde houden en het liefst </a:t>
            </a:r>
            <a:br>
              <a:rPr lang="nl-NL" dirty="0"/>
            </a:br>
            <a:r>
              <a:rPr lang="nl-NL" dirty="0"/>
              <a:t>  meer waarde opleveren. </a:t>
            </a:r>
          </a:p>
        </p:txBody>
      </p:sp>
    </p:spTree>
    <p:extLst>
      <p:ext uri="{BB962C8B-B14F-4D97-AF65-F5344CB8AC3E}">
        <p14:creationId xmlns:p14="http://schemas.microsoft.com/office/powerpoint/2010/main" val="3821019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gaan we vandaag doen?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Herhalen C2C (</a:t>
            </a:r>
            <a:r>
              <a:rPr lang="nl-NL" dirty="0" err="1" smtClean="0"/>
              <a:t>Cradle</a:t>
            </a:r>
            <a:r>
              <a:rPr lang="nl-NL" dirty="0" smtClean="0"/>
              <a:t> </a:t>
            </a:r>
            <a:r>
              <a:rPr lang="nl-NL" dirty="0" err="1" smtClean="0"/>
              <a:t>to</a:t>
            </a:r>
            <a:r>
              <a:rPr lang="nl-NL" dirty="0" smtClean="0"/>
              <a:t> </a:t>
            </a:r>
            <a:r>
              <a:rPr lang="nl-NL" dirty="0" err="1" smtClean="0"/>
              <a:t>Cradle</a:t>
            </a:r>
            <a:r>
              <a:rPr lang="nl-NL" dirty="0" smtClean="0"/>
              <a:t>)</a:t>
            </a:r>
          </a:p>
          <a:p>
            <a:pPr marL="0" indent="0">
              <a:buNone/>
            </a:pPr>
            <a:r>
              <a:rPr lang="nl-NL" dirty="0"/>
              <a:t>	</a:t>
            </a:r>
            <a:r>
              <a:rPr lang="nl-NL" dirty="0" smtClean="0"/>
              <a:t>Wat is het ook alweer?</a:t>
            </a:r>
          </a:p>
          <a:p>
            <a:pPr marL="0" indent="0">
              <a:buNone/>
            </a:pPr>
            <a:endParaRPr lang="nl-NL" dirty="0" smtClean="0"/>
          </a:p>
          <a:p>
            <a:pPr marL="0" indent="0">
              <a:buNone/>
            </a:pPr>
            <a:r>
              <a:rPr lang="nl-NL" dirty="0" smtClean="0"/>
              <a:t>Verdiepen in C2C</a:t>
            </a:r>
          </a:p>
          <a:p>
            <a:pPr marL="0" indent="0">
              <a:buNone/>
            </a:pPr>
            <a:endParaRPr lang="nl-NL" dirty="0"/>
          </a:p>
          <a:p>
            <a:pPr marL="0" indent="0">
              <a:buNone/>
            </a:pPr>
            <a:r>
              <a:rPr lang="nl-NL" dirty="0" smtClean="0"/>
              <a:t>Toepassen van C2C</a:t>
            </a:r>
          </a:p>
          <a:p>
            <a:pPr marL="0" indent="0">
              <a:buNone/>
            </a:pPr>
            <a:endParaRPr lang="nl-NL" dirty="0" smtClean="0"/>
          </a:p>
          <a:p>
            <a:pPr marL="0" indent="0">
              <a:buNone/>
            </a:pPr>
            <a:r>
              <a:rPr lang="nl-NL" dirty="0" smtClean="0"/>
              <a:t>Creëren / Creatief bezig gaan met C2C</a:t>
            </a:r>
          </a:p>
          <a:p>
            <a:pPr marL="0" indent="0">
              <a:buNone/>
            </a:pPr>
            <a:endParaRPr lang="nl-NL" dirty="0" smtClean="0"/>
          </a:p>
        </p:txBody>
      </p:sp>
    </p:spTree>
    <p:extLst>
      <p:ext uri="{BB962C8B-B14F-4D97-AF65-F5344CB8AC3E}">
        <p14:creationId xmlns:p14="http://schemas.microsoft.com/office/powerpoint/2010/main" val="2317235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C2C ook alweer?</a:t>
            </a:r>
            <a:endParaRPr lang="nl-NL" dirty="0"/>
          </a:p>
        </p:txBody>
      </p:sp>
      <p:pic>
        <p:nvPicPr>
          <p:cNvPr id="4" name="eJkAhMDOQdI"/>
          <p:cNvPicPr>
            <a:picLocks noGrp="1" noRot="1" noChangeAspect="1"/>
          </p:cNvPicPr>
          <p:nvPr>
            <p:ph idx="1"/>
            <a:videoFile r:link="rId1"/>
          </p:nvPr>
        </p:nvPicPr>
        <p:blipFill>
          <a:blip r:embed="rId3"/>
          <a:stretch>
            <a:fillRect/>
          </a:stretch>
        </p:blipFill>
        <p:spPr>
          <a:xfrm>
            <a:off x="2777553" y="1196752"/>
            <a:ext cx="8704967" cy="4896544"/>
          </a:xfrm>
          <a:prstGeom prst="rect">
            <a:avLst/>
          </a:prstGeom>
        </p:spPr>
      </p:pic>
    </p:spTree>
    <p:extLst>
      <p:ext uri="{BB962C8B-B14F-4D97-AF65-F5344CB8AC3E}">
        <p14:creationId xmlns:p14="http://schemas.microsoft.com/office/powerpoint/2010/main" val="877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Students xmlns="65a438ee-5745-486f-9905-18fb91000ab3" xsi:nil="true"/>
    <IsNotebookLocked xmlns="65a438ee-5745-486f-9905-18fb91000ab3" xsi:nil="true"/>
    <FolderType xmlns="65a438ee-5745-486f-9905-18fb91000ab3" xsi:nil="true"/>
    <CultureName xmlns="65a438ee-5745-486f-9905-18fb91000ab3" xsi:nil="true"/>
    <Student_Groups xmlns="65a438ee-5745-486f-9905-18fb91000ab3">
      <UserInfo>
        <DisplayName/>
        <AccountId xsi:nil="true"/>
        <AccountType/>
      </UserInfo>
    </Student_Groups>
    <Self_Registration_Enabled xmlns="65a438ee-5745-486f-9905-18fb91000ab3" xsi:nil="true"/>
    <DefaultSectionNames xmlns="65a438ee-5745-486f-9905-18fb91000ab3" xsi:nil="true"/>
    <NotebookType xmlns="65a438ee-5745-486f-9905-18fb91000ab3" xsi:nil="true"/>
    <Teachers xmlns="65a438ee-5745-486f-9905-18fb91000ab3">
      <UserInfo>
        <DisplayName/>
        <AccountId xsi:nil="true"/>
        <AccountType/>
      </UserInfo>
    </Teachers>
    <Templates xmlns="65a438ee-5745-486f-9905-18fb91000ab3" xsi:nil="true"/>
    <TeamsChannelId xmlns="65a438ee-5745-486f-9905-18fb91000ab3" xsi:nil="true"/>
    <Invited_Teachers xmlns="65a438ee-5745-486f-9905-18fb91000ab3" xsi:nil="true"/>
    <Owner xmlns="65a438ee-5745-486f-9905-18fb91000ab3">
      <UserInfo>
        <DisplayName/>
        <AccountId xsi:nil="true"/>
        <AccountType/>
      </UserInfo>
    </Owner>
    <Students xmlns="65a438ee-5745-486f-9905-18fb91000ab3">
      <UserInfo>
        <DisplayName/>
        <AccountId xsi:nil="true"/>
        <AccountType/>
      </UserInfo>
    </Students>
    <Has_Teacher_Only_SectionGroup xmlns="65a438ee-5745-486f-9905-18fb91000ab3" xsi:nil="true"/>
    <Is_Collaboration_Space_Locked xmlns="65a438ee-5745-486f-9905-18fb91000ab3" xsi:nil="true"/>
    <AppVersion xmlns="65a438ee-5745-486f-9905-18fb91000a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C2477EC7537D41B4D848219D5C4AF7" ma:contentTypeVersion="28" ma:contentTypeDescription="Een nieuw document maken." ma:contentTypeScope="" ma:versionID="16f2415c61097bdda122b630637af96f">
  <xsd:schema xmlns:xsd="http://www.w3.org/2001/XMLSchema" xmlns:xs="http://www.w3.org/2001/XMLSchema" xmlns:p="http://schemas.microsoft.com/office/2006/metadata/properties" xmlns:ns3="12d6fc12-9aeb-4b43-aabb-b0c0d278568f" xmlns:ns4="65a438ee-5745-486f-9905-18fb91000ab3" targetNamespace="http://schemas.microsoft.com/office/2006/metadata/properties" ma:root="true" ma:fieldsID="c5f8889634e8eeba0fd21256b7402a23" ns3:_="" ns4:_="">
    <xsd:import namespace="12d6fc12-9aeb-4b43-aabb-b0c0d278568f"/>
    <xsd:import namespace="65a438ee-5745-486f-9905-18fb91000ab3"/>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d6fc12-9aeb-4b43-aabb-b0c0d278568f" elementFormDefault="qualified">
    <xsd:import namespace="http://schemas.microsoft.com/office/2006/documentManagement/types"/>
    <xsd:import namespace="http://schemas.microsoft.com/office/infopath/2007/PartnerControls"/>
    <xsd:element name="SharedWithDetails" ma:index="8" nillable="true" ma:displayName="Gedeeld met details" ma:internalName="SharedWithDetails" ma:readOnly="true">
      <xsd:simpleType>
        <xsd:restriction base="dms:Note">
          <xsd:maxLength value="255"/>
        </xsd:restriction>
      </xsd:simpleType>
    </xsd:element>
    <xsd:element name="SharedWithUsers" ma:index="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int-hash dele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a438ee-5745-486f-9905-18fb91000ab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Location" ma:index="34" nillable="true" ma:displayName="Location" ma:internalName="MediaServiceLocation"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4DEA8E-2D05-483F-850B-6BD8FDEC1A67}">
  <ds:schemaRefs>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65a438ee-5745-486f-9905-18fb91000ab3"/>
    <ds:schemaRef ds:uri="http://schemas.openxmlformats.org/package/2006/metadata/core-properties"/>
    <ds:schemaRef ds:uri="12d6fc12-9aeb-4b43-aabb-b0c0d278568f"/>
    <ds:schemaRef ds:uri="http://purl.org/dc/dcmitype/"/>
    <ds:schemaRef ds:uri="http://purl.org/dc/elements/1.1/"/>
  </ds:schemaRefs>
</ds:datastoreItem>
</file>

<file path=customXml/itemProps2.xml><?xml version="1.0" encoding="utf-8"?>
<ds:datastoreItem xmlns:ds="http://schemas.openxmlformats.org/officeDocument/2006/customXml" ds:itemID="{F7DF8A8E-FA10-46A2-9E24-26DDDA2005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d6fc12-9aeb-4b43-aabb-b0c0d278568f"/>
    <ds:schemaRef ds:uri="65a438ee-5745-486f-9905-18fb91000a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400F02-F127-4B4A-9713-43540130D2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TotalTime>
  <Words>308</Words>
  <Application>Microsoft Office PowerPoint</Application>
  <PresentationFormat>Breedbeeld</PresentationFormat>
  <Paragraphs>83</Paragraphs>
  <Slides>17</Slides>
  <Notes>5</Notes>
  <HiddenSlides>0</HiddenSlides>
  <MMClips>4</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Calibri</vt:lpstr>
      <vt:lpstr>Kantoorthema</vt:lpstr>
      <vt:lpstr>PowerPoint-presentatie</vt:lpstr>
      <vt:lpstr>Wat gaan we vandaag doen?</vt:lpstr>
      <vt:lpstr>Wat weet jij van de term C2C? </vt:lpstr>
      <vt:lpstr>Regio Venlo is de c2c regio van de wereld!</vt:lpstr>
      <vt:lpstr>PowerPoint-presentatie</vt:lpstr>
      <vt:lpstr>Het is C2C:</vt:lpstr>
      <vt:lpstr>Kortom</vt:lpstr>
      <vt:lpstr>Wat gaan we vandaag doen?</vt:lpstr>
      <vt:lpstr>Wat is C2C ook alweer?</vt:lpstr>
      <vt:lpstr>C2C wereldwijd / Verdieping</vt:lpstr>
      <vt:lpstr>Filmtips (documentaires)</vt:lpstr>
      <vt:lpstr>Opdracht </vt:lpstr>
      <vt:lpstr>Voorbeeld</vt:lpstr>
      <vt:lpstr>Na Venlo komt Duiven</vt:lpstr>
      <vt:lpstr>Herhaling: Wat is C2C </vt:lpstr>
      <vt:lpstr>RETHINK THE FUTURE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Ingolf van Doorn</cp:lastModifiedBy>
  <cp:revision>131</cp:revision>
  <dcterms:created xsi:type="dcterms:W3CDTF">2013-11-15T15:05:42Z</dcterms:created>
  <dcterms:modified xsi:type="dcterms:W3CDTF">2020-01-15T08:20:35Z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0x010100C1C2477EC7537D41B4D848219D5C4AF7</vt:lpwstr>
  </property>
</Properties>
</file>